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sldIdLst>
    <p:sldId id="256" r:id="rId2"/>
    <p:sldId id="339" r:id="rId3"/>
    <p:sldId id="340" r:id="rId4"/>
    <p:sldId id="341" r:id="rId5"/>
    <p:sldId id="342" r:id="rId6"/>
    <p:sldId id="344" r:id="rId7"/>
    <p:sldId id="343" r:id="rId8"/>
    <p:sldId id="345" r:id="rId9"/>
    <p:sldId id="309" r:id="rId10"/>
    <p:sldId id="331" r:id="rId11"/>
    <p:sldId id="328" r:id="rId12"/>
    <p:sldId id="332" r:id="rId13"/>
    <p:sldId id="346" r:id="rId14"/>
    <p:sldId id="347" r:id="rId15"/>
    <p:sldId id="335" r:id="rId16"/>
    <p:sldId id="338" r:id="rId17"/>
    <p:sldId id="322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33EC9A-32F6-4254-88F5-6470BB55ECAF}" type="datetimeFigureOut">
              <a:rPr lang="zh-TW" altLang="en-US"/>
              <a:pPr>
                <a:defRPr/>
              </a:pPr>
              <a:t>2016/9/28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CB7981-229A-44D5-9C47-F75D6CF14A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9DAA-987A-4653-B6B9-04777FC88E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7A3C-46A4-4291-B5A5-BEB6D9011C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7E457-FAD8-4F78-B582-20FE12743A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F2472-1395-4ADF-B1AF-87E7182051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8655-AD38-4338-9D3F-E48BF18C9F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8CB99-C9D2-4DF3-818F-51FD73614F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CD44-01FC-421B-8A93-33A5A6D6A6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32C7-E87A-4F4F-BB71-E12EA0B5B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F3D0-DBCA-47A3-92E4-8FBA332EC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234F-B9DD-4EFC-82CC-AC27B2FE39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16889-F66A-4F5A-B4AB-48791B674D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78AE4-A50B-47FA-AA65-D8907B6796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2E16-BBD4-4BA0-BAC4-4431323FC4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9ABCAC5-FA83-443C-A66E-22596D060B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96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96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96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96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96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96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96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696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wimg.edgesuite.net/images/twapple/640pix/20140305/LN01/LN01_0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560840" cy="252028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Citizenship </a:t>
            </a:r>
            <a:r>
              <a:rPr lang="en-US" altLang="zh-TW" sz="4000" b="1" dirty="0" smtClean="0"/>
              <a:t>Issues Faced by the Children of Marriage Migrants in Taiwan</a:t>
            </a:r>
            <a:r>
              <a:rPr lang="zh-TW" altLang="zh-TW" sz="4000" dirty="0" smtClean="0"/>
              <a:t/>
            </a:r>
            <a:br>
              <a:rPr lang="zh-TW" altLang="zh-TW" sz="4000" dirty="0" smtClean="0"/>
            </a:br>
            <a:r>
              <a:rPr lang="en-US" altLang="zh-TW" sz="4000" dirty="0" smtClean="0">
                <a:solidFill>
                  <a:schemeClr val="tx1"/>
                </a:solidFill>
              </a:rPr>
              <a:t> </a:t>
            </a:r>
            <a:endParaRPr lang="zh-TW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Hsiao-Chuan Hsia</a:t>
            </a:r>
          </a:p>
          <a:p>
            <a:pPr eaLnBrk="1" hangingPunct="1">
              <a:defRPr/>
            </a:pPr>
            <a:r>
              <a:rPr lang="en-US" altLang="zh-TW" sz="2400" dirty="0" smtClean="0"/>
              <a:t>Professor </a:t>
            </a:r>
            <a:r>
              <a:rPr lang="en-US" altLang="zh-TW" sz="2400" dirty="0" smtClean="0"/>
              <a:t>, Graduate </a:t>
            </a:r>
            <a:r>
              <a:rPr lang="en-US" altLang="zh-TW" sz="2400" dirty="0" smtClean="0"/>
              <a:t>Institute for Social Transformation Studies, </a:t>
            </a:r>
            <a:endParaRPr lang="en-US" altLang="zh-TW" sz="2400" dirty="0" smtClean="0"/>
          </a:p>
          <a:p>
            <a:pPr eaLnBrk="1" hangingPunct="1">
              <a:defRPr/>
            </a:pPr>
            <a:r>
              <a:rPr lang="en-US" altLang="zh-TW" sz="2400" dirty="0" smtClean="0"/>
              <a:t>Shih </a:t>
            </a:r>
            <a:r>
              <a:rPr lang="en-US" altLang="zh-TW" sz="2400" dirty="0" err="1" smtClean="0"/>
              <a:t>Hsin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University, Taiwan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80975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685800" y="1052513"/>
            <a:ext cx="7696200" cy="4433887"/>
          </a:xfrm>
        </p:spPr>
        <p:txBody>
          <a:bodyPr/>
          <a:lstStyle/>
          <a:p>
            <a:pPr eaLnBrk="1" hangingPunct="1"/>
            <a:r>
              <a:rPr lang="en-US" altLang="zh-TW" smtClean="0"/>
              <a:t>Fear of “deteriorating quality of population” (</a:t>
            </a:r>
            <a:r>
              <a:rPr lang="zh-TW" altLang="en-US" smtClean="0"/>
              <a:t>人口素質</a:t>
            </a:r>
            <a:r>
              <a:rPr lang="en-US" altLang="zh-TW" smtClean="0"/>
              <a:t>)—Marriage Migrants</a:t>
            </a:r>
          </a:p>
          <a:p>
            <a:pPr eaLnBrk="1" hangingPunct="1"/>
            <a:r>
              <a:rPr lang="en-US" altLang="zh-TW" smtClean="0"/>
              <a:t>From neglect to gaze on the marriage migrants—statistics released in 2002</a:t>
            </a:r>
          </a:p>
          <a:p>
            <a:pPr eaLnBrk="1" hangingPunct="1"/>
            <a:r>
              <a:rPr lang="en-US" altLang="zh-TW" smtClean="0"/>
              <a:t>Programs aiming at improving the “quality” of the children born to Southeast Asian and Mainland Chinese mothers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Why?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/>
              <a:t>National Anxiety intensified by globalization (after 1997): tracing media reports</a:t>
            </a:r>
          </a:p>
          <a:p>
            <a:r>
              <a:rPr lang="en-US" altLang="zh-TW" sz="2800" smtClean="0"/>
              <a:t>Threat to “Taiwan’s Economic Miracle”</a:t>
            </a:r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en-US" altLang="zh-TW" sz="2800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755650" y="-963613"/>
            <a:ext cx="6870700" cy="1600201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85800" y="908050"/>
            <a:ext cx="7696200" cy="4578350"/>
          </a:xfrm>
        </p:spPr>
        <p:txBody>
          <a:bodyPr/>
          <a:lstStyle/>
          <a:p>
            <a:r>
              <a:rPr lang="en-US" altLang="zh-TW" dirty="0" smtClean="0"/>
              <a:t>Essentialist understanding of the economic success—good population quality</a:t>
            </a:r>
          </a:p>
          <a:p>
            <a:r>
              <a:rPr lang="en-US" altLang="zh-TW" dirty="0" smtClean="0"/>
              <a:t>—ignoring the geo-politics (cold war, U.S. aids) </a:t>
            </a: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“Vanguards” of New South-bound Policy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Sudden shift of gaze</a:t>
            </a:r>
          </a:p>
          <a:p>
            <a:r>
              <a:rPr lang="en-US" altLang="zh-TW" dirty="0" smtClean="0"/>
              <a:t>Solution of the shrinking economy, esp. under the threat of PRC growth</a:t>
            </a:r>
          </a:p>
          <a:p>
            <a:r>
              <a:rPr lang="en-US" altLang="zh-TW" dirty="0" smtClean="0"/>
              <a:t>Expected to inherit SEA languages and </a:t>
            </a:r>
            <a:r>
              <a:rPr lang="en-US" altLang="zh-TW" dirty="0" err="1" smtClean="0"/>
              <a:t>cultures</a:t>
            </a:r>
            <a:r>
              <a:rPr lang="en-US" altLang="zh-TW" dirty="0" err="1" smtClean="0">
                <a:sym typeface="Wingdings" pitchFamily="2" charset="2"/>
              </a:rPr>
              <a:t>vanguards</a:t>
            </a:r>
            <a:r>
              <a:rPr lang="en-US" altLang="zh-TW" dirty="0" smtClean="0">
                <a:sym typeface="Wingdings" pitchFamily="2" charset="2"/>
              </a:rPr>
              <a:t> of Taiwanese nationalist economy</a:t>
            </a:r>
            <a:endParaRPr lang="en-US" altLang="zh-TW" dirty="0" smtClean="0"/>
          </a:p>
          <a:p>
            <a:r>
              <a:rPr lang="en-US" altLang="zh-TW" dirty="0" smtClean="0"/>
              <a:t>Highlighted few “successful” stories</a:t>
            </a:r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     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a.udn.com/focus/2016/05/05/20812/image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260648"/>
            <a:ext cx="8058472" cy="5225752"/>
          </a:xfrm>
        </p:spPr>
        <p:txBody>
          <a:bodyPr/>
          <a:lstStyle/>
          <a:p>
            <a:r>
              <a:rPr lang="en-US" altLang="zh-TW" sz="2800" dirty="0" smtClean="0"/>
              <a:t>Ignoring unequal citizenship faced by MM</a:t>
            </a:r>
          </a:p>
          <a:p>
            <a:r>
              <a:rPr lang="en-US" altLang="zh-TW" sz="2800" dirty="0" smtClean="0"/>
              <a:t>Children of MM also experience partial citizenship, if not only formal citizenship, but also substantial citizenship</a:t>
            </a:r>
          </a:p>
          <a:p>
            <a:r>
              <a:rPr lang="en-US" altLang="zh-TW" sz="2800" dirty="0" smtClean="0"/>
              <a:t>Full citizens should enjoy wide choices of careers and paths of lives, </a:t>
            </a:r>
          </a:p>
          <a:p>
            <a:pPr>
              <a:buNone/>
            </a:pPr>
            <a:r>
              <a:rPr lang="en-US" altLang="zh-TW" sz="2800" dirty="0" smtClean="0"/>
              <a:t>liberty of being </a:t>
            </a:r>
          </a:p>
          <a:p>
            <a:pPr>
              <a:buNone/>
            </a:pPr>
            <a:r>
              <a:rPr lang="en-US" altLang="zh-TW" sz="2800" dirty="0" smtClean="0"/>
              <a:t>ordinary, “unsuccessful” in</a:t>
            </a:r>
          </a:p>
          <a:p>
            <a:pPr>
              <a:buNone/>
            </a:pPr>
            <a:r>
              <a:rPr lang="en-US" altLang="zh-TW" sz="2800" dirty="0" smtClean="0"/>
              <a:t>Fields determined by </a:t>
            </a:r>
          </a:p>
          <a:p>
            <a:pPr>
              <a:buNone/>
            </a:pPr>
            <a:r>
              <a:rPr lang="en-US" altLang="zh-TW" sz="2800" dirty="0" smtClean="0"/>
              <a:t>s</a:t>
            </a:r>
            <a:r>
              <a:rPr lang="en-US" altLang="zh-TW" sz="2800" dirty="0" smtClean="0"/>
              <a:t>tate and society 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Stereotypes </a:t>
            </a:r>
            <a:r>
              <a:rPr lang="en-US" altLang="zh-TW" dirty="0" smtClean="0"/>
              <a:t>and discrimination against </a:t>
            </a:r>
            <a:r>
              <a:rPr lang="en-US" altLang="zh-TW" dirty="0" smtClean="0"/>
              <a:t>them are closely related to </a:t>
            </a:r>
            <a:r>
              <a:rPr lang="en-US" altLang="zh-TW" dirty="0" smtClean="0"/>
              <a:t>those</a:t>
            </a:r>
            <a:r>
              <a:rPr lang="en-US" altLang="zh-TW" dirty="0" smtClean="0"/>
              <a:t> </a:t>
            </a:r>
            <a:r>
              <a:rPr lang="en-US" altLang="zh-TW" dirty="0" smtClean="0"/>
              <a:t>against their </a:t>
            </a:r>
            <a:r>
              <a:rPr lang="en-US" altLang="zh-TW" dirty="0" smtClean="0"/>
              <a:t>mothers (MM)</a:t>
            </a:r>
            <a:endParaRPr lang="en-US" altLang="zh-TW" dirty="0" smtClean="0"/>
          </a:p>
          <a:p>
            <a:r>
              <a:rPr lang="en-US" altLang="zh-TW" dirty="0" smtClean="0"/>
              <a:t>Reflecting the hierarchy of race under capitalist </a:t>
            </a:r>
            <a:r>
              <a:rPr lang="en-US" altLang="zh-TW" dirty="0" smtClean="0"/>
              <a:t>globalization (not all MM are discriminated)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n-US" altLang="zh-TW" sz="3200" dirty="0" smtClean="0"/>
              <a:t>Empowerment of Marriage Migrants by TASAT</a:t>
            </a:r>
            <a:endParaRPr lang="zh-TW" altLang="en-US" sz="3200" dirty="0"/>
          </a:p>
        </p:txBody>
      </p:sp>
      <p:pic>
        <p:nvPicPr>
          <p:cNvPr id="4" name="Picture 3" descr="2007九月九行動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952328" cy="2215690"/>
          </a:xfrm>
          <a:prstGeom prst="rect">
            <a:avLst/>
          </a:prstGeom>
          <a:noFill/>
        </p:spPr>
      </p:pic>
      <p:pic>
        <p:nvPicPr>
          <p:cNvPr id="5" name="圖片 2" descr="定版三-片頭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462156" cy="40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h4.ggpht.com/_RqW9Ogxsn-s/S71Pr09TCaI/AAAAAAAAPTo/4d_TA8IOwj0/s720/DSC_9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4032448" cy="26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lh5.ggpht.com/_RqW9Ogxsn-s/S71PJ0XEVvI/AAAAAAAAPTU/CwjMp0n61JU/s720/DSC_9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143375"/>
            <a:ext cx="37861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5"/>
          <p:cNvSpPr>
            <a:spLocks noGrp="1"/>
          </p:cNvSpPr>
          <p:nvPr>
            <p:ph type="title" idx="4294967295"/>
          </p:nvPr>
        </p:nvSpPr>
        <p:spPr>
          <a:xfrm>
            <a:off x="357188" y="333375"/>
            <a:ext cx="7239000" cy="1223963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TASAT’S Program of Empowering Mothers and Children</a:t>
            </a:r>
          </a:p>
        </p:txBody>
      </p:sp>
      <p:pic>
        <p:nvPicPr>
          <p:cNvPr id="10244" name="Picture 8" descr="九月九移民署姊妹小孩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50850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舊會址小孩室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628775"/>
            <a:ext cx="34401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SC024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3747">
            <a:off x="3994150" y="2571750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412875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altLang="zh-TW"/>
              <a:t>Introduction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Background of marriage </a:t>
            </a:r>
            <a:r>
              <a:rPr lang="en-US" altLang="zh-TW" dirty="0" smtClean="0"/>
              <a:t>migration: </a:t>
            </a:r>
            <a:endParaRPr lang="en-US" altLang="zh-TW" dirty="0"/>
          </a:p>
          <a:p>
            <a:pPr>
              <a:buFontTx/>
              <a:buNone/>
            </a:pPr>
            <a:r>
              <a:rPr lang="en-US" altLang="zh-TW" dirty="0"/>
              <a:t>	</a:t>
            </a:r>
            <a:r>
              <a:rPr lang="en-US" altLang="zh-TW" sz="2400" dirty="0"/>
              <a:t>Since mid-1980s; Mostly working class; </a:t>
            </a:r>
          </a:p>
          <a:p>
            <a:pPr>
              <a:buFontTx/>
              <a:buNone/>
            </a:pPr>
            <a:r>
              <a:rPr lang="en-US" altLang="zh-TW" sz="2400" dirty="0"/>
              <a:t>	Population and source countries;</a:t>
            </a:r>
          </a:p>
          <a:p>
            <a:pPr>
              <a:buFontTx/>
              <a:buNone/>
            </a:pPr>
            <a:r>
              <a:rPr lang="en-US" altLang="zh-TW" sz="2400" dirty="0"/>
              <a:t>     Conditions: economic constraints, isolation, discrimination, legal </a:t>
            </a:r>
            <a:r>
              <a:rPr lang="en-US" altLang="zh-TW" sz="2400" dirty="0" smtClean="0"/>
              <a:t>constraints</a:t>
            </a:r>
          </a:p>
          <a:p>
            <a:r>
              <a:rPr lang="en-US" altLang="zh-TW" sz="2800" dirty="0" smtClean="0"/>
              <a:t>Marriage migration challenges citizenship </a:t>
            </a:r>
          </a:p>
          <a:p>
            <a:pPr>
              <a:buNone/>
            </a:pPr>
            <a:r>
              <a:rPr lang="en-US" altLang="zh-TW" sz="2800" dirty="0" smtClean="0"/>
              <a:t>	</a:t>
            </a:r>
            <a:r>
              <a:rPr lang="en-US" altLang="zh-TW" sz="2400" dirty="0" smtClean="0"/>
              <a:t>based on </a:t>
            </a:r>
            <a:r>
              <a:rPr lang="en-US" altLang="zh-TW" sz="2400" dirty="0" err="1" smtClean="0"/>
              <a:t>blood</a:t>
            </a:r>
            <a:r>
              <a:rPr lang="en-US" altLang="zh-TW" sz="2400" dirty="0" err="1" smtClean="0">
                <a:sym typeface="Wingdings" pitchFamily="2" charset="2"/>
              </a:rPr>
              <a:t>multicultural</a:t>
            </a:r>
            <a:r>
              <a:rPr lang="en-US" altLang="zh-TW" sz="2400" dirty="0" smtClean="0">
                <a:sym typeface="Wingdings" pitchFamily="2" charset="2"/>
              </a:rPr>
              <a:t> citizenship</a:t>
            </a:r>
            <a:r>
              <a:rPr lang="en-US" altLang="zh-TW" sz="2400" dirty="0" smtClean="0"/>
              <a:t> </a:t>
            </a:r>
            <a:endParaRPr lang="en-US" altLang="zh-TW" sz="2400" dirty="0"/>
          </a:p>
          <a:p>
            <a:pPr>
              <a:buFontTx/>
              <a:buNone/>
            </a:pPr>
            <a:endParaRPr lang="en-US" altLang="zh-TW" sz="28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>
              <a:buFontTx/>
              <a:buNone/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764704"/>
            <a:ext cx="7696200" cy="4721696"/>
          </a:xfrm>
        </p:spPr>
        <p:txBody>
          <a:bodyPr/>
          <a:lstStyle/>
          <a:p>
            <a:r>
              <a:rPr lang="en-US" altLang="zh-TW" dirty="0" smtClean="0"/>
              <a:t>Children of marriage </a:t>
            </a:r>
            <a:r>
              <a:rPr lang="en-US" altLang="zh-TW" dirty="0" smtClean="0"/>
              <a:t>migrants from </a:t>
            </a:r>
            <a:r>
              <a:rPr lang="en-US" altLang="zh-TW" dirty="0" smtClean="0"/>
              <a:t>the Southeast Asia and Mainland China, </a:t>
            </a:r>
            <a:r>
              <a:rPr lang="en-US" altLang="zh-TW" dirty="0" smtClean="0"/>
              <a:t>experience </a:t>
            </a:r>
            <a:r>
              <a:rPr lang="en-US" altLang="zh-TW" dirty="0" smtClean="0"/>
              <a:t>unequal citizenship as the results of their mothers’ partial </a:t>
            </a:r>
            <a:r>
              <a:rPr lang="en-US" altLang="zh-TW" dirty="0" smtClean="0"/>
              <a:t>citizenship</a:t>
            </a:r>
          </a:p>
          <a:p>
            <a:r>
              <a:rPr lang="en-US" altLang="zh-TW" dirty="0" smtClean="0"/>
              <a:t>Focused on children of SEA marriage migrants .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pPr algn="l"/>
            <a:r>
              <a:rPr lang="en-US" altLang="zh-TW" sz="4000" dirty="0" smtClean="0"/>
              <a:t>Stories of “run-</a:t>
            </a:r>
            <a:r>
              <a:rPr lang="en-US" altLang="zh-TW" sz="4000" dirty="0" err="1" smtClean="0"/>
              <a:t>aways</a:t>
            </a:r>
            <a:r>
              <a:rPr lang="en-US" altLang="zh-TW" sz="4000" dirty="0" smtClean="0"/>
              <a:t>”</a:t>
            </a:r>
            <a:endParaRPr lang="zh-TW" altLang="en-US" sz="40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5800" y="1484784"/>
            <a:ext cx="7696200" cy="4001616"/>
          </a:xfrm>
        </p:spPr>
        <p:txBody>
          <a:bodyPr/>
          <a:lstStyle/>
          <a:p>
            <a:r>
              <a:rPr lang="en-US" altLang="zh-TW" dirty="0" smtClean="0"/>
              <a:t>1. Fang, a </a:t>
            </a:r>
            <a:r>
              <a:rPr lang="en-US" altLang="zh-TW" dirty="0" smtClean="0"/>
              <a:t>caregiver </a:t>
            </a:r>
            <a:r>
              <a:rPr lang="en-US" altLang="zh-TW" dirty="0" smtClean="0"/>
              <a:t>in 2003 but ran away from </a:t>
            </a:r>
            <a:r>
              <a:rPr lang="en-US" altLang="zh-TW" dirty="0" smtClean="0"/>
              <a:t>abusive employer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undocumented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met </a:t>
            </a:r>
            <a:r>
              <a:rPr lang="en-US" altLang="zh-TW" dirty="0" err="1" smtClean="0"/>
              <a:t>aiwanese</a:t>
            </a:r>
            <a:r>
              <a:rPr lang="en-US" altLang="zh-TW" dirty="0" smtClean="0"/>
              <a:t> </a:t>
            </a:r>
            <a:r>
              <a:rPr lang="en-US" altLang="zh-TW" dirty="0" smtClean="0"/>
              <a:t>husband and had a </a:t>
            </a:r>
            <a:r>
              <a:rPr lang="en-US" altLang="zh-TW" dirty="0" err="1" smtClean="0"/>
              <a:t>son</a:t>
            </a:r>
            <a:r>
              <a:rPr lang="en-US" altLang="zh-TW" dirty="0" err="1" smtClean="0">
                <a:sym typeface="Wingdings" pitchFamily="2" charset="2"/>
              </a:rPr>
              <a:t>t</a:t>
            </a:r>
            <a:r>
              <a:rPr lang="en-US" altLang="zh-TW" dirty="0" err="1" smtClean="0"/>
              <a:t>o</a:t>
            </a:r>
            <a:r>
              <a:rPr lang="en-US" altLang="zh-TW" dirty="0" smtClean="0"/>
              <a:t> </a:t>
            </a:r>
            <a:r>
              <a:rPr lang="en-US" altLang="zh-TW" dirty="0" smtClean="0"/>
              <a:t>regularize her status, </a:t>
            </a:r>
            <a:r>
              <a:rPr lang="en-US" altLang="zh-TW" dirty="0" smtClean="0"/>
              <a:t>she </a:t>
            </a:r>
            <a:r>
              <a:rPr lang="en-US" altLang="zh-TW" dirty="0" smtClean="0"/>
              <a:t>surrender herself to the authorities, assuming </a:t>
            </a:r>
            <a:r>
              <a:rPr lang="en-US" altLang="zh-TW" dirty="0" smtClean="0"/>
              <a:t>to be granted </a:t>
            </a:r>
            <a:r>
              <a:rPr lang="en-US" altLang="zh-TW" dirty="0" smtClean="0"/>
              <a:t>legal standing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deported and banned from reentering Taiwan for five years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332656"/>
            <a:ext cx="8202488" cy="515374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2. Family of 3 living in graveyard for almost 1.5 years.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r>
              <a:rPr lang="en-US" altLang="zh-TW" sz="2600" dirty="0" smtClean="0"/>
              <a:t>Run-away migrant cohabitated with a divorced Taiwanese man in 2005</a:t>
            </a:r>
            <a:r>
              <a:rPr lang="en-US" altLang="zh-TW" sz="2600" dirty="0" smtClean="0">
                <a:sym typeface="Wingdings" pitchFamily="2" charset="2"/>
              </a:rPr>
              <a:t>not legally registered marriage because of undocumented status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had a daughter, not registered until 8 years old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for daughter to attend school, she surrendered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blood test showed daughter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not the man’s biological daughter</a:t>
            </a:r>
          </a:p>
          <a:p>
            <a:pPr>
              <a:buNone/>
            </a:pPr>
            <a:r>
              <a:rPr lang="en-US" altLang="zh-TW" sz="2600" dirty="0" smtClean="0">
                <a:sym typeface="Wingdings" pitchFamily="2" charset="2"/>
              </a:rPr>
              <a:t>both deported</a:t>
            </a:r>
          </a:p>
          <a:p>
            <a:pPr>
              <a:buNone/>
            </a:pPr>
            <a:endParaRPr lang="en-US" altLang="zh-TW" sz="2800" dirty="0" smtClean="0">
              <a:sym typeface="Wingdings" pitchFamily="2" charset="2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http://twimg.edgesuite.net/images/thumbnail/20140305/35679486_e51fc7a3e112d983dc4cde47bf221c4e_160x160.jpg">
            <a:hlinkClick r:id="rId2" tooltip="&quot;鍾家一家三口沒錢租屋，棲身祖墳長達一年五個月，過著沒水沒電的貧困生活。翻攝畫面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347" y="4005064"/>
            <a:ext cx="3400653" cy="268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682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764704"/>
            <a:ext cx="7696200" cy="4721696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3. marriage migrant had been in Taiwan for 22 </a:t>
            </a:r>
            <a:r>
              <a:rPr lang="en-US" altLang="zh-TW" dirty="0" err="1" smtClean="0"/>
              <a:t>years</a:t>
            </a:r>
            <a:r>
              <a:rPr lang="en-US" altLang="zh-TW" dirty="0" err="1" smtClean="0">
                <a:sym typeface="Wingdings" pitchFamily="2" charset="2"/>
              </a:rPr>
              <a:t>divorced</a:t>
            </a:r>
            <a:r>
              <a:rPr lang="en-US" altLang="zh-TW" dirty="0" smtClean="0">
                <a:sym typeface="Wingdings" pitchFamily="2" charset="2"/>
              </a:rPr>
              <a:t> 6 years ago without Taiwanese citizenship or permanent </a:t>
            </a:r>
            <a:r>
              <a:rPr lang="en-US" altLang="zh-TW" dirty="0" err="1" smtClean="0">
                <a:sym typeface="Wingdings" pitchFamily="2" charset="2"/>
              </a:rPr>
              <a:t>residency</a:t>
            </a:r>
            <a:r>
              <a:rPr lang="en-US" altLang="zh-TW" dirty="0" err="1" smtClean="0"/>
              <a:t>continued</a:t>
            </a:r>
            <a:r>
              <a:rPr lang="en-US" altLang="zh-TW" dirty="0" smtClean="0"/>
              <a:t> to stay in Taiwan as the custody of her son</a:t>
            </a:r>
            <a:r>
              <a:rPr lang="en-US" altLang="zh-TW" dirty="0" smtClean="0">
                <a:sym typeface="Wingdings" pitchFamily="2" charset="2"/>
              </a:rPr>
              <a:t> faced deportation after her son turn 20 (legal age)</a:t>
            </a:r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smtClean="0">
                <a:sym typeface="Wingdings" pitchFamily="2" charset="2"/>
              </a:rPr>
              <a:t>if not fulfilling financial requirements (&gt;160 thousand US$) as “general foreigner” 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414592" cy="1347936"/>
          </a:xfrm>
        </p:spPr>
        <p:txBody>
          <a:bodyPr/>
          <a:lstStyle/>
          <a:p>
            <a:r>
              <a:rPr lang="en-US" altLang="zh-TW" sz="3800" dirty="0" smtClean="0"/>
              <a:t>Separation from Parents due to insecure status of marriage migrants</a:t>
            </a:r>
            <a:endParaRPr lang="zh-TW" altLang="en-US" sz="3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28800"/>
            <a:ext cx="8134672" cy="3657600"/>
          </a:xfrm>
        </p:spPr>
        <p:txBody>
          <a:bodyPr/>
          <a:lstStyle/>
          <a:p>
            <a:r>
              <a:rPr lang="en-US" altLang="zh-TW" dirty="0" smtClean="0"/>
              <a:t>If one parent is citizen, automatically citizen, but may be separated from parents if:</a:t>
            </a:r>
          </a:p>
          <a:p>
            <a:r>
              <a:rPr lang="en-US" altLang="zh-TW" dirty="0" smtClean="0"/>
              <a:t>MM divorced without citizenship, and without custody of minor children</a:t>
            </a:r>
          </a:p>
          <a:p>
            <a:r>
              <a:rPr lang="en-US" altLang="zh-TW" dirty="0" smtClean="0"/>
              <a:t>Migrant-parent violated laws, including “run-away” from abusive employer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772400" cy="1362075"/>
          </a:xfrm>
        </p:spPr>
        <p:txBody>
          <a:bodyPr/>
          <a:lstStyle/>
          <a:p>
            <a:r>
              <a:rPr lang="en-US" altLang="zh-TW" dirty="0" smtClean="0"/>
              <a:t>Under Scrutiny of State and Society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Discourse of “New Taiwan’s Children”</a:t>
            </a:r>
            <a:endParaRPr lang="zh-TW" altLang="zh-TW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828800"/>
            <a:ext cx="6978352" cy="42640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Term created by Media in 2004 and immediately become popular </a:t>
            </a:r>
            <a:endParaRPr lang="zh-TW" altLang="zh-TW" dirty="0" smtClean="0"/>
          </a:p>
          <a:p>
            <a:pPr eaLnBrk="1" hangingPunct="1"/>
            <a:r>
              <a:rPr lang="en-US" altLang="zh-TW" dirty="0" smtClean="0"/>
              <a:t>Only referred to children of marriage migrants from SEA and Mainland China</a:t>
            </a:r>
          </a:p>
          <a:p>
            <a:pPr eaLnBrk="1" hangingPunct="1"/>
            <a:r>
              <a:rPr lang="en-US" altLang="zh-TW" dirty="0" smtClean="0"/>
              <a:t>“delayed development”—capacity of speaking Chinese (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children born to Caucasians parents)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655</TotalTime>
  <Words>565</Words>
  <Application>Microsoft Office PowerPoint</Application>
  <PresentationFormat>如螢幕大小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Crayons</vt:lpstr>
      <vt:lpstr>       Citizenship Issues Faced by the Children of Marriage Migrants in Taiwan  </vt:lpstr>
      <vt:lpstr>Introduction</vt:lpstr>
      <vt:lpstr>投影片 3</vt:lpstr>
      <vt:lpstr>Stories of “run-aways”</vt:lpstr>
      <vt:lpstr>投影片 5</vt:lpstr>
      <vt:lpstr>投影片 6</vt:lpstr>
      <vt:lpstr>Separation from Parents due to insecure status of marriage migrants</vt:lpstr>
      <vt:lpstr>Under Scrutiny of State and Society</vt:lpstr>
      <vt:lpstr>Discourse of “New Taiwan’s Children”</vt:lpstr>
      <vt:lpstr>投影片 10</vt:lpstr>
      <vt:lpstr>Why?</vt:lpstr>
      <vt:lpstr>投影片 12</vt:lpstr>
      <vt:lpstr>“Vanguards” of New South-bound Policy</vt:lpstr>
      <vt:lpstr>投影片 14</vt:lpstr>
      <vt:lpstr>投影片 15</vt:lpstr>
      <vt:lpstr>Empowerment of Marriage Migrants by TASAT</vt:lpstr>
      <vt:lpstr>TASAT’S Program of Empowering Mothers and Children</vt:lpstr>
    </vt:vector>
  </TitlesOfParts>
  <Company>新移民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台灣新移民女性的關懷</dc:title>
  <dc:creator>hsia</dc:creator>
  <cp:lastModifiedBy>Hsiao-chuan Hsia</cp:lastModifiedBy>
  <cp:revision>119</cp:revision>
  <dcterms:created xsi:type="dcterms:W3CDTF">2007-12-15T03:28:48Z</dcterms:created>
  <dcterms:modified xsi:type="dcterms:W3CDTF">2016-09-28T09:00:51Z</dcterms:modified>
</cp:coreProperties>
</file>